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PT Sans Narrow"/>
      <p:regular r:id="rId37"/>
      <p:bold r:id="rId38"/>
    </p:embeddedFont>
    <p:embeddedFont>
      <p:font typeface="Roboto Mono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slide" Target="slides/slide15.xml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bold.fntdata"/><Relationship Id="rId21" Type="http://schemas.openxmlformats.org/officeDocument/2006/relationships/slide" Target="slides/slide16.xml"/><Relationship Id="rId43" Type="http://schemas.openxmlformats.org/officeDocument/2006/relationships/font" Target="fonts/OpenSans-regular.fntdata"/><Relationship Id="rId24" Type="http://schemas.openxmlformats.org/officeDocument/2006/relationships/slide" Target="slides/slide19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TSansNarrow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Mono-regular.fntdata"/><Relationship Id="rId16" Type="http://schemas.openxmlformats.org/officeDocument/2006/relationships/slide" Target="slides/slide11.xml"/><Relationship Id="rId38" Type="http://schemas.openxmlformats.org/officeDocument/2006/relationships/font" Target="fonts/PTSansNarrow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1e42063e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11e42063e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1e42063e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1e42063e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1e42063e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1e42063e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1e42063e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11e42063e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6247f68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6247f68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1e42063e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1e42063e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6314ff0a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e6314ff0a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6314ff0a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e6314ff0a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6314ff0a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e6314ff0a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6314ff0a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e6314ff0a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6247f68e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6247f68e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6314ff0a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e6314ff0a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6314ff0a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6314ff0a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6314ff0a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e6314ff0a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6314ff0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e6314ff0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11e42063e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11e42063e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6247f68e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e6247f68e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6247f68e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e6247f68e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6247f68e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e6247f68e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6247f68e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e6247f68e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e6247f68e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e6247f68e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606173d9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606173d9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6247f68ee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e6247f68e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e6281d537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e6281d537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1e42063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11e42063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1e42063e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11e42063e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1e42063e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11e42063e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1e42063e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1e42063e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1e42063e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1e42063e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1e42063e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1e42063e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Classificação de Raio-X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 multi classe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Baseline - Modelo - Classificação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Entrada 16x56x56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nn.</a:t>
            </a:r>
            <a:r>
              <a:rPr b="1" lang="pt-BR"/>
              <a:t>AdaptiveMaxPool2d</a:t>
            </a:r>
            <a:r>
              <a:rPr lang="pt-BR"/>
              <a:t>((1, 1)), # Global Max Pooling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nn.</a:t>
            </a:r>
            <a:r>
              <a:rPr b="1" lang="pt-BR"/>
              <a:t>Flatten</a:t>
            </a:r>
            <a:r>
              <a:rPr lang="pt-BR"/>
              <a:t>(),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nn.</a:t>
            </a:r>
            <a:r>
              <a:rPr b="1" lang="pt-BR"/>
              <a:t>Linear</a:t>
            </a:r>
            <a:r>
              <a:rPr lang="pt-BR"/>
              <a:t>(16, num_diseases)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Saída: 3 classes possíveis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- Loss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88" y="1152425"/>
            <a:ext cx="5303425" cy="387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- Acurácia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613" y="1070775"/>
            <a:ext cx="5326775" cy="390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- Matriz de Confusão e Métricas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3895021" cy="36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263" y="1724025"/>
            <a:ext cx="4524375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Resnet18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ResNet</a:t>
            </a:r>
            <a:r>
              <a:rPr lang="pt-BR"/>
              <a:t> -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 rotWithShape="1">
          <a:blip r:embed="rId3">
            <a:alphaModFix/>
          </a:blip>
          <a:srcRect b="0" l="0" r="50000" t="36888"/>
          <a:stretch/>
        </p:blipFill>
        <p:spPr>
          <a:xfrm>
            <a:off x="1544100" y="1152427"/>
            <a:ext cx="2601174" cy="381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69869" l="0" r="67061" t="3464"/>
          <a:stretch/>
        </p:blipFill>
        <p:spPr>
          <a:xfrm>
            <a:off x="5350500" y="1152425"/>
            <a:ext cx="1301750" cy="122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3">
            <a:alphaModFix/>
          </a:blip>
          <a:srcRect b="69869" l="41350" r="25711" t="3464"/>
          <a:stretch/>
        </p:blipFill>
        <p:spPr>
          <a:xfrm>
            <a:off x="5350500" y="2729800"/>
            <a:ext cx="1301749" cy="122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Resnet</a:t>
            </a:r>
            <a:r>
              <a:rPr lang="pt-BR"/>
              <a:t> - Modelo - Features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PT Sans Narrow"/>
              <a:buChar char="●"/>
            </a:pPr>
            <a:r>
              <a:rPr b="1" lang="pt-BR" sz="16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Camada de entrada</a:t>
            </a:r>
            <a:endParaRPr b="1" sz="1600">
              <a:solidFill>
                <a:srgbClr val="188038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conv1</a:t>
            </a:r>
            <a:r>
              <a:rPr b="1" lang="pt-BR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:</a:t>
            </a:r>
            <a:r>
              <a:rPr lang="pt-BR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Convolução com 64 filtros de tamanho 7x7, stride 2, padding 3. Reduz a resolução da imagem de entrada de 224x224 para 112x112.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Char char="○"/>
            </a:pPr>
            <a:r>
              <a:rPr b="1"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bn1</a:t>
            </a:r>
            <a:r>
              <a:rPr b="1" lang="pt-BR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:</a:t>
            </a:r>
            <a:r>
              <a:rPr lang="pt-BR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Normalização em Batch (Batch Normalization) para a saída da convolução inicial.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Char char="○"/>
            </a:pPr>
            <a:r>
              <a:rPr b="1"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relu</a:t>
            </a:r>
            <a:r>
              <a:rPr b="1" lang="pt-BR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:</a:t>
            </a:r>
            <a:r>
              <a:rPr lang="pt-BR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Função de ativação ReLU.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1000"/>
              </a:spcAft>
              <a:buSzPts val="1500"/>
              <a:buChar char="○"/>
            </a:pPr>
            <a:r>
              <a:rPr b="1"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maxpool</a:t>
            </a:r>
            <a:r>
              <a:rPr b="1" lang="pt-BR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:</a:t>
            </a:r>
            <a:r>
              <a:rPr lang="pt-BR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MaxPooling com kernel de 3x3 e stride 2. Reduz a resolução da imagem para 56x56.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Resnet - Modelo - Features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PT Sans Narrow"/>
              <a:buChar char="●"/>
            </a:pPr>
            <a:r>
              <a:rPr b="1" lang="pt-BR" sz="16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Blocos </a:t>
            </a:r>
            <a:r>
              <a:rPr b="1" lang="pt-BR" sz="16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Residuais</a:t>
            </a:r>
            <a:endParaRPr b="1" sz="1600">
              <a:solidFill>
                <a:srgbClr val="188038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Convolução 1 (conv1):</a:t>
            </a:r>
            <a:r>
              <a:rPr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pt-BR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Convolução com filtros 3x3.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b="1"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BatchNorm 1 (bn1):</a:t>
            </a:r>
            <a:r>
              <a:rPr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pt-BR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Normalização em Batch após a primeira convolução.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b="1"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ReLU (relu):</a:t>
            </a:r>
            <a:r>
              <a:rPr lang="pt-BR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Função de ativação ReLU.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b="1"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Convolução 2 (conv2):</a:t>
            </a:r>
            <a:r>
              <a:rPr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pt-BR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Convolução com filtros 3x3.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b="1"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BatchNorm 2 (bn2):</a:t>
            </a:r>
            <a:r>
              <a:rPr lang="pt-BR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Normalização em Batch após a segunda convolução.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SzPts val="1600"/>
              <a:buChar char="○"/>
            </a:pPr>
            <a:r>
              <a:rPr b="1"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Skip Connection:</a:t>
            </a:r>
            <a:r>
              <a:rPr lang="pt-BR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Adiciona a entrada original ao resultado das duas convoluções anteriores</a:t>
            </a:r>
            <a:endParaRPr b="1" sz="1300">
              <a:solidFill>
                <a:srgbClr val="188038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Resnet - Modelo - Features</a:t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PT Sans Narrow"/>
              <a:buChar char="●"/>
            </a:pPr>
            <a:r>
              <a:rPr b="1" lang="pt-BR" sz="16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Camadas Residuais</a:t>
            </a:r>
            <a:endParaRPr b="1" sz="1600">
              <a:solidFill>
                <a:srgbClr val="188038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600"/>
              <a:buChar char="○"/>
            </a:pPr>
            <a:r>
              <a:rPr b="1"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 resnet18 possui 4 camadas residuais sendo cada uma delas contendo 2 blocos residuais</a:t>
            </a:r>
            <a:endParaRPr b="1" sz="1200">
              <a:solidFill>
                <a:srgbClr val="188038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b="1"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Camada 1</a:t>
            </a:r>
            <a:r>
              <a:rPr b="1"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:</a:t>
            </a:r>
            <a:r>
              <a:rPr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pt-BR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Ambos os blocos têm 64 filtros e mantêm a resolução de 56x56.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b="1"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Camada 2</a:t>
            </a:r>
            <a:r>
              <a:rPr b="1"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:</a:t>
            </a:r>
            <a:r>
              <a:rPr lang="pt-BR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pt-BR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 primeiro bloco reduz a resolução para 28x28 (stride 2) e aumenta os filtros para 128. O segundo bloco mantém a resolução de 28x28.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b="1"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Camada 3:</a:t>
            </a:r>
            <a:r>
              <a:rPr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pt-BR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 primeiro bloco reduz a resolução para 14x14 (stride 2) e aumenta os filtros para 256. O segundo bloco mantém a resolução de 14x14.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SzPts val="1600"/>
              <a:buChar char="○"/>
            </a:pPr>
            <a:r>
              <a:rPr b="1"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Camada 4</a:t>
            </a:r>
            <a:r>
              <a:rPr b="1" lang="pt-BR" sz="12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:</a:t>
            </a:r>
            <a:r>
              <a:rPr lang="pt-BR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pt-BR" sz="1200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 primeiro bloco reduz a resolução para 7x7 (stride 2) e aumenta os filtros para 512. O segundo bloco mantém a resolução de 7x7.</a:t>
            </a:r>
            <a:endParaRPr b="1" sz="1300">
              <a:solidFill>
                <a:srgbClr val="188038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Resnet - Modelo - Features</a:t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PT Sans Narrow"/>
              <a:buChar char="●"/>
            </a:pPr>
            <a:r>
              <a:rPr b="1" lang="pt-BR" sz="1600">
                <a:solidFill>
                  <a:srgbClr val="1880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Camada de Classificação:</a:t>
            </a:r>
            <a:endParaRPr b="1" sz="1600">
              <a:solidFill>
                <a:srgbClr val="188038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avgpool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Pooling adaptativo para 1x1, reduzindo a resolução da imagem para 1x1, essencialmente extraindo a média de cada filtro.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SzPts val="1600"/>
              <a:buChar char="○"/>
            </a:pPr>
            <a:r>
              <a:rPr b="1"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fc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Camada totalmente conectada (fully connected) que mapeia os 512 filtros finais para as 3 classes de saída.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Grupo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Vitor Beneti Martins - n°USP 11877635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Gabriel Lima Alves - n°USP 12558547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João Pedro Rodrigues Freitas - n°USP 11316552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260700" y="880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Resnet</a:t>
            </a:r>
            <a:r>
              <a:rPr lang="pt-BR"/>
              <a:t> - </a:t>
            </a:r>
            <a:r>
              <a:rPr lang="pt-BR"/>
              <a:t>Características</a:t>
            </a:r>
            <a:r>
              <a:rPr lang="pt-BR"/>
              <a:t> </a:t>
            </a:r>
            <a:endParaRPr/>
          </a:p>
        </p:txBody>
      </p:sp>
      <p:sp>
        <p:nvSpPr>
          <p:cNvPr id="185" name="Google Shape;185;p32"/>
          <p:cNvSpPr txBox="1"/>
          <p:nvPr/>
        </p:nvSpPr>
        <p:spPr>
          <a:xfrm>
            <a:off x="699400" y="1085525"/>
            <a:ext cx="72417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Vantagens</a:t>
            </a:r>
            <a:r>
              <a:rPr lang="pt-BR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Char char="-"/>
            </a:pPr>
            <a:r>
              <a:rPr lang="pt-BR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Mitiga o p</a:t>
            </a:r>
            <a:r>
              <a:rPr lang="pt-BR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roblema de degradação em redes profundas (gradiente desaparecendo), permite treinamento de redes mais profundas</a:t>
            </a:r>
            <a:endParaRPr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Char char="-"/>
            </a:pPr>
            <a:r>
              <a:rPr lang="pt-BR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Preservação de informações cruciais durante o treinamento, resultando em um desempenho aprimorado e maior capacidade de aprendizado</a:t>
            </a:r>
            <a:endParaRPr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Desvantagens</a:t>
            </a:r>
            <a:r>
              <a:rPr lang="pt-BR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Char char="-"/>
            </a:pPr>
            <a:r>
              <a:rPr lang="pt-BR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Potencial para overfitting maior em banco de dados menores</a:t>
            </a:r>
            <a:endParaRPr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Char char="-"/>
            </a:pPr>
            <a:r>
              <a:rPr lang="pt-BR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Aumento do consumo de memória e recursos computacionais devido à profundidade da rede</a:t>
            </a:r>
            <a:endParaRPr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260700" y="880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Resnet</a:t>
            </a:r>
            <a:r>
              <a:rPr lang="pt-BR"/>
              <a:t> - Resultados</a:t>
            </a:r>
            <a:endParaRPr/>
          </a:p>
        </p:txBody>
      </p:sp>
      <p:sp>
        <p:nvSpPr>
          <p:cNvPr id="191" name="Google Shape;191;p33"/>
          <p:cNvSpPr txBox="1"/>
          <p:nvPr/>
        </p:nvSpPr>
        <p:spPr>
          <a:xfrm>
            <a:off x="5026925" y="298700"/>
            <a:ext cx="342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* Treinado por 30 épocas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00" y="1262596"/>
            <a:ext cx="3885499" cy="2910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100" y="1324762"/>
            <a:ext cx="3777574" cy="2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260700" y="880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Resnet</a:t>
            </a:r>
            <a:r>
              <a:rPr lang="pt-BR"/>
              <a:t> - Resultados</a:t>
            </a:r>
            <a:endParaRPr/>
          </a:p>
        </p:txBody>
      </p:sp>
      <p:sp>
        <p:nvSpPr>
          <p:cNvPr id="199" name="Google Shape;199;p34"/>
          <p:cNvSpPr txBox="1"/>
          <p:nvPr/>
        </p:nvSpPr>
        <p:spPr>
          <a:xfrm>
            <a:off x="5026925" y="298700"/>
            <a:ext cx="342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* Treinado por 30 épocas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25" y="927647"/>
            <a:ext cx="3424200" cy="3288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500" y="1453055"/>
            <a:ext cx="4444350" cy="1573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Vision Transformer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ViT - overview</a:t>
            </a:r>
            <a:endParaRPr/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425" y="1152424"/>
            <a:ext cx="6717151" cy="342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260700" y="880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ViT - transfer learning</a:t>
            </a:r>
            <a:endParaRPr/>
          </a:p>
        </p:txBody>
      </p:sp>
      <p:sp>
        <p:nvSpPr>
          <p:cNvPr id="218" name="Google Shape;218;p37"/>
          <p:cNvSpPr/>
          <p:nvPr/>
        </p:nvSpPr>
        <p:spPr>
          <a:xfrm>
            <a:off x="840363" y="2171050"/>
            <a:ext cx="1544400" cy="96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538" y="2374763"/>
            <a:ext cx="656374" cy="65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314" y="2309176"/>
            <a:ext cx="656374" cy="65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8913" y="2243600"/>
            <a:ext cx="656375" cy="61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7"/>
          <p:cNvSpPr txBox="1"/>
          <p:nvPr/>
        </p:nvSpPr>
        <p:spPr>
          <a:xfrm>
            <a:off x="942363" y="3132850"/>
            <a:ext cx="13404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imagens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37"/>
          <p:cNvSpPr/>
          <p:nvPr/>
        </p:nvSpPr>
        <p:spPr>
          <a:xfrm>
            <a:off x="3390363" y="2127400"/>
            <a:ext cx="2229300" cy="103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Vision Transformer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4" name="Google Shape;224;p37"/>
          <p:cNvCxnSpPr>
            <a:stCxn id="218" idx="3"/>
            <a:endCxn id="223" idx="1"/>
          </p:cNvCxnSpPr>
          <p:nvPr/>
        </p:nvCxnSpPr>
        <p:spPr>
          <a:xfrm flipH="1" rot="10800000">
            <a:off x="2384763" y="2644750"/>
            <a:ext cx="10056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37"/>
          <p:cNvSpPr/>
          <p:nvPr/>
        </p:nvSpPr>
        <p:spPr>
          <a:xfrm>
            <a:off x="6784738" y="1519113"/>
            <a:ext cx="1238400" cy="223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dog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cat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frog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6" name="Google Shape;226;p37"/>
          <p:cNvCxnSpPr>
            <a:stCxn id="223" idx="3"/>
            <a:endCxn id="225" idx="1"/>
          </p:cNvCxnSpPr>
          <p:nvPr/>
        </p:nvCxnSpPr>
        <p:spPr>
          <a:xfrm flipH="1" rot="10800000">
            <a:off x="5619663" y="2637400"/>
            <a:ext cx="11652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37"/>
          <p:cNvSpPr txBox="1"/>
          <p:nvPr/>
        </p:nvSpPr>
        <p:spPr>
          <a:xfrm>
            <a:off x="6606238" y="3803000"/>
            <a:ext cx="15954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classificador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37"/>
          <p:cNvSpPr/>
          <p:nvPr/>
        </p:nvSpPr>
        <p:spPr>
          <a:xfrm>
            <a:off x="942375" y="859700"/>
            <a:ext cx="1442525" cy="553700"/>
          </a:xfrm>
          <a:prstGeom prst="flowChartPunched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Original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260700" y="880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ViT - transfer learning</a:t>
            </a:r>
            <a:endParaRPr/>
          </a:p>
        </p:txBody>
      </p:sp>
      <p:sp>
        <p:nvSpPr>
          <p:cNvPr id="234" name="Google Shape;234;p38"/>
          <p:cNvSpPr/>
          <p:nvPr/>
        </p:nvSpPr>
        <p:spPr>
          <a:xfrm>
            <a:off x="840363" y="2171050"/>
            <a:ext cx="1544400" cy="96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38"/>
          <p:cNvSpPr txBox="1"/>
          <p:nvPr/>
        </p:nvSpPr>
        <p:spPr>
          <a:xfrm>
            <a:off x="942363" y="3132850"/>
            <a:ext cx="13404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imagens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38"/>
          <p:cNvSpPr/>
          <p:nvPr/>
        </p:nvSpPr>
        <p:spPr>
          <a:xfrm>
            <a:off x="3390363" y="2127400"/>
            <a:ext cx="2229300" cy="103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Vision Transformer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7" name="Google Shape;237;p38"/>
          <p:cNvCxnSpPr>
            <a:stCxn id="234" idx="3"/>
            <a:endCxn id="236" idx="1"/>
          </p:cNvCxnSpPr>
          <p:nvPr/>
        </p:nvCxnSpPr>
        <p:spPr>
          <a:xfrm flipH="1" rot="10800000">
            <a:off x="2384763" y="2644750"/>
            <a:ext cx="10056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38"/>
          <p:cNvSpPr/>
          <p:nvPr/>
        </p:nvSpPr>
        <p:spPr>
          <a:xfrm>
            <a:off x="6784875" y="1788712"/>
            <a:ext cx="1098000" cy="172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covid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virus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normal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9" name="Google Shape;239;p38"/>
          <p:cNvCxnSpPr>
            <a:stCxn id="236" idx="3"/>
            <a:endCxn id="238" idx="1"/>
          </p:cNvCxnSpPr>
          <p:nvPr/>
        </p:nvCxnSpPr>
        <p:spPr>
          <a:xfrm>
            <a:off x="5619663" y="2644600"/>
            <a:ext cx="11652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38"/>
          <p:cNvSpPr txBox="1"/>
          <p:nvPr/>
        </p:nvSpPr>
        <p:spPr>
          <a:xfrm>
            <a:off x="6606238" y="3803000"/>
            <a:ext cx="15954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classificador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676" y="2386413"/>
            <a:ext cx="675750" cy="53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8040" y="2328425"/>
            <a:ext cx="521274" cy="48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1725" y="2262863"/>
            <a:ext cx="675750" cy="617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8"/>
          <p:cNvSpPr/>
          <p:nvPr/>
        </p:nvSpPr>
        <p:spPr>
          <a:xfrm>
            <a:off x="3390375" y="866950"/>
            <a:ext cx="2229300" cy="66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Pesos Pré-treinados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5" name="Google Shape;245;p38"/>
          <p:cNvCxnSpPr>
            <a:stCxn id="244" idx="2"/>
            <a:endCxn id="236" idx="0"/>
          </p:cNvCxnSpPr>
          <p:nvPr/>
        </p:nvCxnSpPr>
        <p:spPr>
          <a:xfrm>
            <a:off x="4505025" y="1529950"/>
            <a:ext cx="0" cy="59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" name="Google Shape;246;p38"/>
          <p:cNvSpPr/>
          <p:nvPr/>
        </p:nvSpPr>
        <p:spPr>
          <a:xfrm>
            <a:off x="840500" y="859700"/>
            <a:ext cx="1544400" cy="553700"/>
          </a:xfrm>
          <a:prstGeom prst="flowChartPunched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Open Sans"/>
                <a:ea typeface="Open Sans"/>
                <a:cs typeface="Open Sans"/>
                <a:sym typeface="Open Sans"/>
              </a:rPr>
              <a:t>Transfer-learning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260700" y="880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ViT - transfer learning</a:t>
            </a:r>
            <a:endParaRPr/>
          </a:p>
        </p:txBody>
      </p:sp>
      <p:sp>
        <p:nvSpPr>
          <p:cNvPr id="252" name="Google Shape;252;p39"/>
          <p:cNvSpPr txBox="1"/>
          <p:nvPr/>
        </p:nvSpPr>
        <p:spPr>
          <a:xfrm>
            <a:off x="699400" y="1085525"/>
            <a:ext cx="72417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Vantagens</a:t>
            </a:r>
            <a:r>
              <a:rPr lang="pt-BR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pt-BR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Economia de tempo e recursos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pt-BR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Performance melhorada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pt-BR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Facilidade de implementação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pt-BR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Menor risco de overfitting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260700" y="880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ViT - fine-tune</a:t>
            </a:r>
            <a:endParaRPr/>
          </a:p>
        </p:txBody>
      </p:sp>
      <p:sp>
        <p:nvSpPr>
          <p:cNvPr id="258" name="Google Shape;258;p40"/>
          <p:cNvSpPr/>
          <p:nvPr/>
        </p:nvSpPr>
        <p:spPr>
          <a:xfrm>
            <a:off x="269550" y="2426000"/>
            <a:ext cx="1508100" cy="85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Batches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40"/>
          <p:cNvSpPr/>
          <p:nvPr/>
        </p:nvSpPr>
        <p:spPr>
          <a:xfrm>
            <a:off x="2207475" y="721250"/>
            <a:ext cx="3788400" cy="426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40"/>
          <p:cNvSpPr/>
          <p:nvPr/>
        </p:nvSpPr>
        <p:spPr>
          <a:xfrm>
            <a:off x="3456975" y="1021900"/>
            <a:ext cx="1289400" cy="61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Forward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40"/>
          <p:cNvSpPr/>
          <p:nvPr/>
        </p:nvSpPr>
        <p:spPr>
          <a:xfrm>
            <a:off x="3456975" y="1786275"/>
            <a:ext cx="1289400" cy="61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Loss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40"/>
          <p:cNvSpPr/>
          <p:nvPr/>
        </p:nvSpPr>
        <p:spPr>
          <a:xfrm>
            <a:off x="3456975" y="2550650"/>
            <a:ext cx="1289400" cy="61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Open Sans"/>
                <a:ea typeface="Open Sans"/>
                <a:cs typeface="Open Sans"/>
                <a:sym typeface="Open Sans"/>
              </a:rPr>
              <a:t>optimizer.zero_grad()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40"/>
          <p:cNvSpPr/>
          <p:nvPr/>
        </p:nvSpPr>
        <p:spPr>
          <a:xfrm>
            <a:off x="3456975" y="3315025"/>
            <a:ext cx="1289400" cy="61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Backward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40"/>
          <p:cNvSpPr/>
          <p:nvPr/>
        </p:nvSpPr>
        <p:spPr>
          <a:xfrm>
            <a:off x="3456975" y="4079400"/>
            <a:ext cx="1289400" cy="61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optimizer.step()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5" name="Google Shape;265;p40"/>
          <p:cNvCxnSpPr>
            <a:stCxn id="260" idx="2"/>
            <a:endCxn id="261" idx="0"/>
          </p:cNvCxnSpPr>
          <p:nvPr/>
        </p:nvCxnSpPr>
        <p:spPr>
          <a:xfrm>
            <a:off x="4101675" y="1632400"/>
            <a:ext cx="0" cy="1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40"/>
          <p:cNvCxnSpPr>
            <a:stCxn id="261" idx="2"/>
            <a:endCxn id="262" idx="0"/>
          </p:cNvCxnSpPr>
          <p:nvPr/>
        </p:nvCxnSpPr>
        <p:spPr>
          <a:xfrm>
            <a:off x="4101675" y="2396775"/>
            <a:ext cx="0" cy="1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40"/>
          <p:cNvCxnSpPr>
            <a:stCxn id="262" idx="2"/>
            <a:endCxn id="263" idx="0"/>
          </p:cNvCxnSpPr>
          <p:nvPr/>
        </p:nvCxnSpPr>
        <p:spPr>
          <a:xfrm>
            <a:off x="4101675" y="3161150"/>
            <a:ext cx="0" cy="1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40"/>
          <p:cNvCxnSpPr>
            <a:stCxn id="263" idx="2"/>
            <a:endCxn id="264" idx="0"/>
          </p:cNvCxnSpPr>
          <p:nvPr/>
        </p:nvCxnSpPr>
        <p:spPr>
          <a:xfrm>
            <a:off x="4101675" y="3925525"/>
            <a:ext cx="0" cy="1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40"/>
          <p:cNvCxnSpPr>
            <a:stCxn id="258" idx="3"/>
            <a:endCxn id="259" idx="1"/>
          </p:cNvCxnSpPr>
          <p:nvPr/>
        </p:nvCxnSpPr>
        <p:spPr>
          <a:xfrm>
            <a:off x="1777650" y="2855900"/>
            <a:ext cx="4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40"/>
          <p:cNvSpPr txBox="1"/>
          <p:nvPr/>
        </p:nvSpPr>
        <p:spPr>
          <a:xfrm>
            <a:off x="2877725" y="395250"/>
            <a:ext cx="25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Train Step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40"/>
          <p:cNvSpPr/>
          <p:nvPr/>
        </p:nvSpPr>
        <p:spPr>
          <a:xfrm>
            <a:off x="6716550" y="2426000"/>
            <a:ext cx="1508100" cy="85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Acurácia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2" name="Google Shape;272;p40"/>
          <p:cNvCxnSpPr>
            <a:stCxn id="259" idx="3"/>
            <a:endCxn id="271" idx="1"/>
          </p:cNvCxnSpPr>
          <p:nvPr/>
        </p:nvCxnSpPr>
        <p:spPr>
          <a:xfrm>
            <a:off x="5995875" y="2855900"/>
            <a:ext cx="72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1" y="2316361"/>
            <a:ext cx="1651237" cy="155207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1"/>
          <p:cNvSpPr/>
          <p:nvPr/>
        </p:nvSpPr>
        <p:spPr>
          <a:xfrm>
            <a:off x="1593679" y="2833723"/>
            <a:ext cx="565500" cy="51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41"/>
          <p:cNvSpPr txBox="1"/>
          <p:nvPr>
            <p:ph type="title"/>
          </p:nvPr>
        </p:nvSpPr>
        <p:spPr>
          <a:xfrm>
            <a:off x="260700" y="880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ViT - fine-tune</a:t>
            </a:r>
            <a:endParaRPr/>
          </a:p>
        </p:txBody>
      </p:sp>
      <p:sp>
        <p:nvSpPr>
          <p:cNvPr id="280" name="Google Shape;280;p41"/>
          <p:cNvSpPr/>
          <p:nvPr/>
        </p:nvSpPr>
        <p:spPr>
          <a:xfrm>
            <a:off x="507921" y="2316350"/>
            <a:ext cx="543000" cy="51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41"/>
          <p:cNvSpPr/>
          <p:nvPr/>
        </p:nvSpPr>
        <p:spPr>
          <a:xfrm>
            <a:off x="1050811" y="2316370"/>
            <a:ext cx="543000" cy="51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41"/>
          <p:cNvSpPr/>
          <p:nvPr/>
        </p:nvSpPr>
        <p:spPr>
          <a:xfrm>
            <a:off x="1593700" y="2316350"/>
            <a:ext cx="565500" cy="51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41"/>
          <p:cNvSpPr/>
          <p:nvPr/>
        </p:nvSpPr>
        <p:spPr>
          <a:xfrm>
            <a:off x="507900" y="2833723"/>
            <a:ext cx="543000" cy="51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41"/>
          <p:cNvSpPr/>
          <p:nvPr/>
        </p:nvSpPr>
        <p:spPr>
          <a:xfrm>
            <a:off x="1050790" y="2833744"/>
            <a:ext cx="543000" cy="51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" name="Google Shape;285;p41"/>
          <p:cNvSpPr/>
          <p:nvPr/>
        </p:nvSpPr>
        <p:spPr>
          <a:xfrm>
            <a:off x="507900" y="3351077"/>
            <a:ext cx="543000" cy="51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41"/>
          <p:cNvSpPr/>
          <p:nvPr/>
        </p:nvSpPr>
        <p:spPr>
          <a:xfrm>
            <a:off x="1050790" y="3351097"/>
            <a:ext cx="543000" cy="51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41"/>
          <p:cNvSpPr/>
          <p:nvPr/>
        </p:nvSpPr>
        <p:spPr>
          <a:xfrm>
            <a:off x="1593679" y="3351077"/>
            <a:ext cx="565500" cy="51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8" name="Google Shape;288;p41"/>
          <p:cNvCxnSpPr/>
          <p:nvPr/>
        </p:nvCxnSpPr>
        <p:spPr>
          <a:xfrm>
            <a:off x="2312200" y="3088800"/>
            <a:ext cx="10344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41"/>
          <p:cNvSpPr/>
          <p:nvPr/>
        </p:nvSpPr>
        <p:spPr>
          <a:xfrm>
            <a:off x="3507000" y="2804775"/>
            <a:ext cx="5129100" cy="70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41"/>
          <p:cNvSpPr/>
          <p:nvPr/>
        </p:nvSpPr>
        <p:spPr>
          <a:xfrm>
            <a:off x="3603646" y="2899713"/>
            <a:ext cx="543000" cy="51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41"/>
          <p:cNvSpPr/>
          <p:nvPr/>
        </p:nvSpPr>
        <p:spPr>
          <a:xfrm>
            <a:off x="4146536" y="2899733"/>
            <a:ext cx="543000" cy="51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41"/>
          <p:cNvSpPr/>
          <p:nvPr/>
        </p:nvSpPr>
        <p:spPr>
          <a:xfrm>
            <a:off x="4689425" y="2899713"/>
            <a:ext cx="565500" cy="51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41"/>
          <p:cNvSpPr/>
          <p:nvPr/>
        </p:nvSpPr>
        <p:spPr>
          <a:xfrm>
            <a:off x="5254921" y="2899713"/>
            <a:ext cx="543000" cy="51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41"/>
          <p:cNvSpPr/>
          <p:nvPr/>
        </p:nvSpPr>
        <p:spPr>
          <a:xfrm>
            <a:off x="5797811" y="2899733"/>
            <a:ext cx="543000" cy="51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41"/>
          <p:cNvSpPr/>
          <p:nvPr/>
        </p:nvSpPr>
        <p:spPr>
          <a:xfrm>
            <a:off x="6340700" y="2899713"/>
            <a:ext cx="565500" cy="51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1"/>
          <p:cNvSpPr/>
          <p:nvPr/>
        </p:nvSpPr>
        <p:spPr>
          <a:xfrm>
            <a:off x="6906200" y="2899713"/>
            <a:ext cx="565500" cy="51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41"/>
          <p:cNvSpPr/>
          <p:nvPr/>
        </p:nvSpPr>
        <p:spPr>
          <a:xfrm>
            <a:off x="7471696" y="2899713"/>
            <a:ext cx="543000" cy="51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41"/>
          <p:cNvSpPr/>
          <p:nvPr/>
        </p:nvSpPr>
        <p:spPr>
          <a:xfrm>
            <a:off x="8014586" y="2899733"/>
            <a:ext cx="543000" cy="51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2319500" y="3402175"/>
            <a:ext cx="10344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Dividir em patches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41"/>
          <p:cNvSpPr/>
          <p:nvPr/>
        </p:nvSpPr>
        <p:spPr>
          <a:xfrm>
            <a:off x="3405025" y="1274825"/>
            <a:ext cx="5129100" cy="76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Projeção Linear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1" name="Google Shape;301;p41"/>
          <p:cNvCxnSpPr>
            <a:stCxn id="292" idx="0"/>
          </p:cNvCxnSpPr>
          <p:nvPr/>
        </p:nvCxnSpPr>
        <p:spPr>
          <a:xfrm flipH="1" rot="10800000">
            <a:off x="4972175" y="2054313"/>
            <a:ext cx="6600" cy="8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41"/>
          <p:cNvCxnSpPr/>
          <p:nvPr/>
        </p:nvCxnSpPr>
        <p:spPr>
          <a:xfrm flipH="1" rot="10800000">
            <a:off x="3871875" y="2047063"/>
            <a:ext cx="6600" cy="8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41"/>
          <p:cNvCxnSpPr/>
          <p:nvPr/>
        </p:nvCxnSpPr>
        <p:spPr>
          <a:xfrm flipH="1" rot="10800000">
            <a:off x="4422013" y="2047063"/>
            <a:ext cx="6600" cy="8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41"/>
          <p:cNvCxnSpPr/>
          <p:nvPr/>
        </p:nvCxnSpPr>
        <p:spPr>
          <a:xfrm flipH="1" rot="10800000">
            <a:off x="5523063" y="2054313"/>
            <a:ext cx="6600" cy="8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41"/>
          <p:cNvCxnSpPr/>
          <p:nvPr/>
        </p:nvCxnSpPr>
        <p:spPr>
          <a:xfrm flipH="1" rot="10800000">
            <a:off x="6066013" y="2054313"/>
            <a:ext cx="6600" cy="8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41"/>
          <p:cNvCxnSpPr/>
          <p:nvPr/>
        </p:nvCxnSpPr>
        <p:spPr>
          <a:xfrm flipH="1" rot="10800000">
            <a:off x="6620200" y="2054313"/>
            <a:ext cx="6600" cy="8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41"/>
          <p:cNvCxnSpPr/>
          <p:nvPr/>
        </p:nvCxnSpPr>
        <p:spPr>
          <a:xfrm flipH="1" rot="10800000">
            <a:off x="7174375" y="2047063"/>
            <a:ext cx="6600" cy="8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41"/>
          <p:cNvCxnSpPr/>
          <p:nvPr/>
        </p:nvCxnSpPr>
        <p:spPr>
          <a:xfrm flipH="1" rot="10800000">
            <a:off x="7739838" y="2054313"/>
            <a:ext cx="6600" cy="8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41"/>
          <p:cNvCxnSpPr/>
          <p:nvPr/>
        </p:nvCxnSpPr>
        <p:spPr>
          <a:xfrm flipH="1" rot="10800000">
            <a:off x="8268125" y="2054313"/>
            <a:ext cx="6600" cy="8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Criar um modelo para classificar imagens de raio-x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Imagens normais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Imagens virais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Imagens covid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3 abordagens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CNN simples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ResNet18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ViT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type="title"/>
          </p:nvPr>
        </p:nvSpPr>
        <p:spPr>
          <a:xfrm>
            <a:off x="260700" y="880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ViT - Resultados</a:t>
            </a:r>
            <a:endParaRPr/>
          </a:p>
        </p:txBody>
      </p:sp>
      <p:sp>
        <p:nvSpPr>
          <p:cNvPr id="315" name="Google Shape;315;p42"/>
          <p:cNvSpPr txBox="1"/>
          <p:nvPr/>
        </p:nvSpPr>
        <p:spPr>
          <a:xfrm>
            <a:off x="5026925" y="298700"/>
            <a:ext cx="342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* </a:t>
            </a:r>
            <a:r>
              <a:rPr lang="pt-BR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Treinado por 10 épocas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6" name="Google Shape;3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7150"/>
            <a:ext cx="3932949" cy="287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9600" y="1312275"/>
            <a:ext cx="3885501" cy="281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type="title"/>
          </p:nvPr>
        </p:nvSpPr>
        <p:spPr>
          <a:xfrm>
            <a:off x="260700" y="880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ViT - Resultados</a:t>
            </a:r>
            <a:endParaRPr/>
          </a:p>
        </p:txBody>
      </p:sp>
      <p:sp>
        <p:nvSpPr>
          <p:cNvPr id="323" name="Google Shape;323;p43"/>
          <p:cNvSpPr txBox="1"/>
          <p:nvPr/>
        </p:nvSpPr>
        <p:spPr>
          <a:xfrm>
            <a:off x="5026925" y="298700"/>
            <a:ext cx="342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* Treinado por 10 épocas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4" name="Google Shape;3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7850"/>
            <a:ext cx="3818150" cy="37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71100"/>
            <a:ext cx="3701575" cy="14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imagem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Normal                                    Vírus                                  Covid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31" y="1800975"/>
            <a:ext cx="2725400" cy="21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388" y="1800975"/>
            <a:ext cx="2294371" cy="21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7125" y="1800974"/>
            <a:ext cx="2880338" cy="21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Pré-processamento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Padronização dos tamanhos das imagens: 224x224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Imagens com 3 canais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algumas contém tons de azul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Dataset pequeno: 1196 imagens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Geração de imagens por meio do espelhamento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Total de 2392 imagens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Classes ligeiramente desbalanceadas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Covid (classe 0): 590 imagens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Normal (classe 1): 936 imagens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Vírus (classe 2): 866 imagens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Pré-processamento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Divisão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Treino 70%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Covid (Classe 0): 416 imagens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Normal (Classe 1): 647 imagens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Vírus (Classe 2): 611 imagens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Validação 15%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Covid: 90 imagens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Normal: 136 imagens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Vírus: 132 imagens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Teste 15%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Covid: 84 imagens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Normal: 153 imagens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Vírus: 123 imagens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Treinamento Geral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Otimizador: Adam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lr = 0.001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Taxa de aprendizado adaptativa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Loss Function: Cross Entropy Loss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Adequado para classificação multi-classe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Baseline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Baseline - Modelo - Features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Entrada 3x224x224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nn.</a:t>
            </a:r>
            <a:r>
              <a:rPr b="1" lang="pt-BR"/>
              <a:t>Conv2d</a:t>
            </a:r>
            <a:r>
              <a:rPr lang="pt-BR"/>
              <a:t>(3, 8, kernel_size=3, stride=1, padding=1),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nn.</a:t>
            </a:r>
            <a:r>
              <a:rPr b="1" lang="pt-BR"/>
              <a:t>BatchNorm2d</a:t>
            </a:r>
            <a:r>
              <a:rPr lang="pt-BR"/>
              <a:t>(8),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nn.</a:t>
            </a:r>
            <a:r>
              <a:rPr b="1" lang="pt-BR"/>
              <a:t>ReLU</a:t>
            </a:r>
            <a:r>
              <a:rPr lang="pt-BR"/>
              <a:t>(),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nn.</a:t>
            </a:r>
            <a:r>
              <a:rPr b="1" lang="pt-BR"/>
              <a:t>MaxPool2d</a:t>
            </a:r>
            <a:r>
              <a:rPr lang="pt-BR"/>
              <a:t>(kernel_size=2, stride=2),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nn.</a:t>
            </a:r>
            <a:r>
              <a:rPr b="1" lang="pt-BR"/>
              <a:t>Conv2d</a:t>
            </a:r>
            <a:r>
              <a:rPr lang="pt-BR"/>
              <a:t>(8, 16, kernel_size=3, stride=1, padding=1),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nn.</a:t>
            </a:r>
            <a:r>
              <a:rPr b="1" lang="pt-BR"/>
              <a:t>BatchNorm2d</a:t>
            </a:r>
            <a:r>
              <a:rPr lang="pt-BR"/>
              <a:t>(16),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nn.</a:t>
            </a:r>
            <a:r>
              <a:rPr b="1" lang="pt-BR"/>
              <a:t>ReLU</a:t>
            </a:r>
            <a:r>
              <a:rPr lang="pt-BR"/>
              <a:t>(),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nn.</a:t>
            </a:r>
            <a:r>
              <a:rPr b="1" lang="pt-BR"/>
              <a:t>MaxPool2d</a:t>
            </a:r>
            <a:r>
              <a:rPr lang="pt-BR"/>
              <a:t>(kernel_size=2, stride=2),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